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66" d="100"/>
          <a:sy n="66" d="100"/>
        </p:scale>
        <p:origin x="-12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408DD-6648-46AE-B0D5-83FE837BC00E}" type="datetimeFigureOut">
              <a:rPr lang="en-GB" smtClean="0"/>
              <a:pPr/>
              <a:t>14/05/2014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6349C-081A-41E9-8263-E9A8272CF8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8643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C0A9-80B4-4A0D-AC3B-58DB23BF1D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A888-5582-4514-85B0-A0A846C899EA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6C392-6549-4C00-A418-5A02A79C73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26D3-6CCF-448F-A4D2-0667E5695D01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F891-EDDF-4317-AB50-AB298FB9F8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26BF-9F11-42E6-AE13-C349A8588A45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2EB25-AFD6-4B93-BE22-AA367D08D8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82D1-7BE6-40F3-9C26-0EF0B0C20B6B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E949-0D23-4655-B61D-476ED5931B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2740-96A9-40DC-A555-E3EB2E53C445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A6E3-A41B-480C-8083-E9D89B3753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8D59-70FB-4240-B588-190FF294F11E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583D-BAB3-4ADC-97A5-583031F7CF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7DBC-670B-410D-8AD4-CC30390F102C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89CA3-2665-45BC-986A-6208925077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8E91-4881-4FBA-B29A-3B9761EF2E55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EBA6-D1BE-4343-9ED0-9C55FE58FD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B42E-DBA9-4E7B-9C4B-C0D5C12CA30B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FC357-8B84-4F5C-91E3-2DC0C69F81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3F47-EA35-4075-844C-25F9FE1B1525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5BB2-8C3F-43EF-A3DA-882D868ABB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C014-EB71-4F85-9E69-9B30E57C905A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9C3D7-71CB-4451-BE4C-A5195F5F32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0BAF9-BADF-4F0C-8FD3-7AEECCAC7869}" type="datetime1">
              <a:rPr lang="en-GB" smtClean="0"/>
              <a:pPr>
                <a:defRPr/>
              </a:pPr>
              <a:t>14/05/2014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FF670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09465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956B43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Welcome ... </a:t>
            </a:r>
            <a:br>
              <a:rPr lang="en-GB" dirty="0" smtClean="0"/>
            </a:br>
            <a:r>
              <a:rPr lang="en-GB" dirty="0" smtClean="0"/>
              <a:t>To everybody individually ...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766520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800" dirty="0" smtClean="0"/>
              <a:t>... Collectively and appropriately on FA Cup Final Day, a team!</a:t>
            </a:r>
            <a:endParaRPr lang="en-GB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AC0A9-80B4-4A0D-AC3B-58DB23BF1D4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Internet &amp; Google terms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 ways to win … get to the top</a:t>
            </a:r>
          </a:p>
          <a:p>
            <a:r>
              <a:rPr lang="en-GB" dirty="0" smtClean="0"/>
              <a:t>Naturally with CONSTANT ACTION &amp; CONSISTENCY. </a:t>
            </a:r>
          </a:p>
          <a:p>
            <a:r>
              <a:rPr lang="en-GB" dirty="0" smtClean="0"/>
              <a:t>Not with the cheque book, rather loan signings, youth academy and, above all, PATIENCE.</a:t>
            </a:r>
          </a:p>
          <a:p>
            <a:r>
              <a:rPr lang="en-GB" dirty="0" smtClean="0"/>
              <a:t>50 million new websites added in 2012!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098" y="4293096"/>
            <a:ext cx="321464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967" y="4290142"/>
            <a:ext cx="1311969" cy="1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00658"/>
            <a:ext cx="1656184" cy="142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what these did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‘Buy’ your way to the top! Google Pay per Click.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92896"/>
            <a:ext cx="20241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46074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26208"/>
            <a:ext cx="1985631" cy="236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40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the same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800" dirty="0" smtClean="0"/>
              <a:t>Luckily you benefit from both Natural and PPC listings</a:t>
            </a:r>
          </a:p>
          <a:p>
            <a:r>
              <a:rPr lang="en-GB" sz="4800" dirty="0" smtClean="0"/>
              <a:t>Odd results still crop up</a:t>
            </a:r>
          </a:p>
          <a:p>
            <a:r>
              <a:rPr lang="en-GB" sz="4800" dirty="0" smtClean="0"/>
              <a:t>BASICS still apply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37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Football – no matter how good the equipment is or training facilities are, still have to score more goals than the opponents. It is a </a:t>
            </a:r>
            <a:r>
              <a:rPr lang="en-GB" sz="2800" dirty="0" smtClean="0">
                <a:solidFill>
                  <a:srgbClr val="FF0000"/>
                </a:solidFill>
              </a:rPr>
              <a:t>team</a:t>
            </a:r>
            <a:r>
              <a:rPr lang="en-GB" sz="2800" dirty="0" smtClean="0"/>
              <a:t> effort.</a:t>
            </a:r>
          </a:p>
          <a:p>
            <a:r>
              <a:rPr lang="en-GB" sz="2800" dirty="0" smtClean="0"/>
              <a:t>Golf – as above but working with the ‘</a:t>
            </a:r>
            <a:r>
              <a:rPr lang="en-GB" sz="2800" dirty="0" smtClean="0">
                <a:solidFill>
                  <a:srgbClr val="FF0000"/>
                </a:solidFill>
              </a:rPr>
              <a:t>team</a:t>
            </a:r>
            <a:r>
              <a:rPr lang="en-GB" sz="2800" dirty="0" smtClean="0"/>
              <a:t>’ of caddy, swing coach, putting coach etc. The ball still has to go into the hole!</a:t>
            </a:r>
          </a:p>
          <a:p>
            <a:r>
              <a:rPr lang="en-GB" sz="2800" dirty="0" smtClean="0"/>
              <a:t>10 pin bowling – as above – knock more over than anybody else</a:t>
            </a:r>
            <a:r>
              <a:rPr lang="en-GB" sz="2800" dirty="0" smtClean="0"/>
              <a:t>!</a:t>
            </a:r>
          </a:p>
          <a:p>
            <a:r>
              <a:rPr lang="en-GB" sz="3600" b="1" u="sng" dirty="0" smtClean="0">
                <a:solidFill>
                  <a:srgbClr val="FF0000"/>
                </a:solidFill>
              </a:rPr>
              <a:t>No Automatic Right To Win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6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equipment?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Rory took time to adjust to Nike</a:t>
            </a:r>
          </a:p>
          <a:p>
            <a:r>
              <a:rPr lang="en-GB" dirty="0" smtClean="0"/>
              <a:t>Most of the time ‘change’ is good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And it works most of the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746626" cy="19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7241"/>
            <a:ext cx="3168774" cy="197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63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Sometimes it doesn’t!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Oh dear!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529828" cy="36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6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we’re at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76200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46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and where from?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890712"/>
            <a:ext cx="37338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2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Organic is Good!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Google says to add content so we have</a:t>
            </a:r>
          </a:p>
          <a:p>
            <a:r>
              <a:rPr lang="en-GB" dirty="0" smtClean="0"/>
              <a:t>This is done by ‘Blogs’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5"/>
            <a:ext cx="6840760" cy="4224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12160" y="2852936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923928" y="4149080"/>
            <a:ext cx="151216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923928" y="4149080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98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Blogs Cost … and so does getting them seen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The days of FREE anything on the internet are numbered!</a:t>
            </a:r>
          </a:p>
          <a:p>
            <a:r>
              <a:rPr lang="en-GB" sz="2800" dirty="0" smtClean="0"/>
              <a:t>Cost = Time, Money or BOTH</a:t>
            </a:r>
          </a:p>
          <a:p>
            <a:r>
              <a:rPr lang="en-GB" sz="2800" dirty="0" smtClean="0"/>
              <a:t>First 3 months covered by HQ</a:t>
            </a:r>
          </a:p>
          <a:p>
            <a:r>
              <a:rPr lang="en-GB" sz="2800" dirty="0" smtClean="0"/>
              <a:t>Nat Ad Account thereafter</a:t>
            </a:r>
          </a:p>
          <a:p>
            <a:r>
              <a:rPr lang="en-GB" sz="2800" dirty="0" smtClean="0"/>
              <a:t>Reduction in PPC as a result (over £1,000)</a:t>
            </a:r>
          </a:p>
          <a:p>
            <a:r>
              <a:rPr lang="en-GB" sz="2800" dirty="0" smtClean="0"/>
              <a:t>IT WORKS</a:t>
            </a:r>
          </a:p>
          <a:p>
            <a:r>
              <a:rPr lang="en-GB" sz="2800" dirty="0" smtClean="0"/>
              <a:t>So does adding content locally via Testimonials</a:t>
            </a:r>
            <a:r>
              <a:rPr lang="en-GB" sz="2800" dirty="0" smtClean="0">
                <a:solidFill>
                  <a:srgbClr val="FF0000"/>
                </a:solidFill>
              </a:rPr>
              <a:t>*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803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Race For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25144"/>
          </a:xfrm>
        </p:spPr>
        <p:txBody>
          <a:bodyPr/>
          <a:lstStyle/>
          <a:p>
            <a:r>
              <a:rPr lang="en-GB" sz="3200" dirty="0" smtClean="0"/>
              <a:t>It’s becoming a lot more competitive</a:t>
            </a:r>
          </a:p>
          <a:p>
            <a:r>
              <a:rPr lang="en-GB" sz="3200" dirty="0" smtClean="0"/>
              <a:t>Others are learning from experts in their field</a:t>
            </a:r>
          </a:p>
          <a:p>
            <a:r>
              <a:rPr lang="en-GB" sz="3200" dirty="0" smtClean="0"/>
              <a:t>No apologies for a few football analogies</a:t>
            </a:r>
          </a:p>
          <a:p>
            <a:r>
              <a:rPr lang="en-GB" sz="3200" dirty="0" smtClean="0"/>
              <a:t>We congratulate both teams for getting to the final</a:t>
            </a:r>
          </a:p>
          <a:p>
            <a:r>
              <a:rPr lang="en-GB" sz="3200" dirty="0" smtClean="0"/>
              <a:t>But what on earth are Hull City doing there?</a:t>
            </a:r>
          </a:p>
          <a:p>
            <a:r>
              <a:rPr lang="en-GB" sz="3200" dirty="0" smtClean="0"/>
              <a:t>Let’s see ...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Blogs seen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Social Media</a:t>
            </a:r>
          </a:p>
          <a:p>
            <a:endParaRPr lang="en-GB" sz="2800" dirty="0" smtClean="0"/>
          </a:p>
          <a:p>
            <a:r>
              <a:rPr lang="en-GB" sz="2800" dirty="0" smtClean="0"/>
              <a:t>Facebook</a:t>
            </a:r>
          </a:p>
          <a:p>
            <a:endParaRPr lang="en-GB" sz="2800" dirty="0" smtClean="0"/>
          </a:p>
          <a:p>
            <a:r>
              <a:rPr lang="en-GB" sz="2800" dirty="0" smtClean="0"/>
              <a:t>Twitter</a:t>
            </a:r>
          </a:p>
          <a:p>
            <a:endParaRPr lang="en-GB" sz="2800" dirty="0" smtClean="0"/>
          </a:p>
          <a:p>
            <a:r>
              <a:rPr lang="en-GB" sz="2800" dirty="0" smtClean="0"/>
              <a:t>Pintrest</a:t>
            </a:r>
          </a:p>
          <a:p>
            <a:endParaRPr lang="en-GB" sz="2800" dirty="0" smtClean="0"/>
          </a:p>
          <a:p>
            <a:r>
              <a:rPr lang="en-GB" sz="2800" dirty="0" smtClean="0"/>
              <a:t>Google+ </a:t>
            </a:r>
            <a:r>
              <a:rPr lang="en-GB" sz="3200" dirty="0" smtClean="0"/>
              <a:t>…….. </a:t>
            </a:r>
            <a:r>
              <a:rPr lang="en-GB" sz="2400" dirty="0" smtClean="0"/>
              <a:t>more on this later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4683731" cy="368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95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Hey … thanks Google!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Google said to build links</a:t>
            </a:r>
          </a:p>
          <a:p>
            <a:r>
              <a:rPr lang="en-GB" sz="4400" dirty="0" smtClean="0"/>
              <a:t>We did … some of you did</a:t>
            </a:r>
          </a:p>
          <a:p>
            <a:r>
              <a:rPr lang="en-GB" sz="4400" dirty="0" smtClean="0"/>
              <a:t>They now say “It’s all about link quality NOT quantity”</a:t>
            </a:r>
          </a:p>
          <a:p>
            <a:r>
              <a:rPr lang="en-GB" sz="4400" b="1" i="1" dirty="0" smtClean="0"/>
              <a:t>Massive</a:t>
            </a:r>
            <a:r>
              <a:rPr lang="en-GB" sz="4400" dirty="0" smtClean="0"/>
              <a:t> Link Review</a:t>
            </a:r>
          </a:p>
          <a:p>
            <a:r>
              <a:rPr lang="en-GB" sz="4400" dirty="0" smtClean="0"/>
              <a:t>Paid for by Yours Truly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86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Results on the web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rank very well for “oven cleaning (your area)”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Check yours during break … </a:t>
            </a:r>
            <a:r>
              <a:rPr lang="en-GB" dirty="0" smtClean="0">
                <a:solidFill>
                  <a:srgbClr val="FF0000"/>
                </a:solidFill>
              </a:rPr>
              <a:t>regularly thereafter</a:t>
            </a:r>
          </a:p>
          <a:p>
            <a:r>
              <a:rPr lang="en-GB" dirty="0" smtClean="0"/>
              <a:t>Some have slipped</a:t>
            </a:r>
          </a:p>
          <a:p>
            <a:r>
              <a:rPr lang="en-GB" dirty="0" smtClean="0"/>
              <a:t>Some for good reason</a:t>
            </a:r>
          </a:p>
          <a:p>
            <a:r>
              <a:rPr lang="en-GB" dirty="0" smtClean="0"/>
              <a:t>Some for no reason! (Odd results!)</a:t>
            </a:r>
          </a:p>
          <a:p>
            <a:r>
              <a:rPr lang="en-GB" dirty="0" smtClean="0"/>
              <a:t>Different results on different devices … check with others here today.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88840"/>
            <a:ext cx="3672408" cy="201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60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Result Types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Natural</a:t>
            </a:r>
          </a:p>
          <a:p>
            <a:endParaRPr lang="en-GB" b="1" dirty="0" smtClean="0"/>
          </a:p>
          <a:p>
            <a:r>
              <a:rPr lang="en-GB" dirty="0" smtClean="0"/>
              <a:t>Takes time</a:t>
            </a:r>
          </a:p>
          <a:p>
            <a:r>
              <a:rPr lang="en-GB" dirty="0" smtClean="0"/>
              <a:t>Needs consistency</a:t>
            </a:r>
          </a:p>
          <a:p>
            <a:r>
              <a:rPr lang="en-GB" dirty="0" smtClean="0"/>
              <a:t>Relatively low cost</a:t>
            </a:r>
          </a:p>
          <a:p>
            <a:r>
              <a:rPr lang="en-GB" dirty="0" smtClean="0"/>
              <a:t>More credible</a:t>
            </a:r>
          </a:p>
          <a:p>
            <a:r>
              <a:rPr lang="en-GB" dirty="0" smtClean="0"/>
              <a:t>Longevity</a:t>
            </a:r>
          </a:p>
          <a:p>
            <a:r>
              <a:rPr lang="en-GB" dirty="0" smtClean="0"/>
              <a:t>Tricky to replicate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Pay per Click</a:t>
            </a:r>
          </a:p>
          <a:p>
            <a:endParaRPr lang="en-GB" b="1" dirty="0" smtClean="0"/>
          </a:p>
          <a:p>
            <a:r>
              <a:rPr lang="en-GB" dirty="0" smtClean="0"/>
              <a:t>Immediate ‘short cut’</a:t>
            </a:r>
          </a:p>
          <a:p>
            <a:r>
              <a:rPr lang="en-GB" dirty="0" smtClean="0"/>
              <a:t>Costly</a:t>
            </a:r>
          </a:p>
          <a:p>
            <a:r>
              <a:rPr lang="en-GB" dirty="0" smtClean="0"/>
              <a:t>Increasingly competitive</a:t>
            </a:r>
          </a:p>
          <a:p>
            <a:r>
              <a:rPr lang="en-GB" dirty="0" smtClean="0"/>
              <a:t>Fixed budget</a:t>
            </a:r>
          </a:p>
          <a:p>
            <a:r>
              <a:rPr lang="en-GB" dirty="0" smtClean="0"/>
              <a:t>Easy to copy!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466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PPC costs a bomb!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3A6E3-A41B-480C-8083-E9D89B37530B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676" y="1600200"/>
            <a:ext cx="653704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04248" y="1628800"/>
            <a:ext cx="720080" cy="4752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300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doesn’t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169" y="1600200"/>
            <a:ext cx="527806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0192" y="1772816"/>
            <a:ext cx="648072" cy="4608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46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AN AUCTION!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Results can, and do, change daily</a:t>
            </a:r>
          </a:p>
          <a:p>
            <a:r>
              <a:rPr lang="en-GB" sz="3200" dirty="0" smtClean="0"/>
              <a:t>Costs vary….daily</a:t>
            </a:r>
          </a:p>
          <a:p>
            <a:r>
              <a:rPr lang="en-GB" sz="3200" dirty="0" smtClean="0"/>
              <a:t>Competitors are competing … daily</a:t>
            </a:r>
          </a:p>
          <a:p>
            <a:r>
              <a:rPr lang="en-GB" sz="3200" dirty="0" smtClean="0"/>
              <a:t>We have no influence over competitors</a:t>
            </a:r>
          </a:p>
          <a:p>
            <a:r>
              <a:rPr lang="en-GB" sz="3200" dirty="0" smtClean="0"/>
              <a:t>We have a FIXED BUDGET</a:t>
            </a:r>
          </a:p>
          <a:p>
            <a:r>
              <a:rPr lang="en-GB" sz="3200" dirty="0" smtClean="0"/>
              <a:t>Top positions = Top spend!</a:t>
            </a:r>
          </a:p>
          <a:p>
            <a:r>
              <a:rPr lang="en-GB" sz="3200" dirty="0" smtClean="0"/>
              <a:t>Option to contribute more will be available this year.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16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Breaking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Clicks = Business</a:t>
            </a:r>
          </a:p>
          <a:p>
            <a:r>
              <a:rPr lang="en-GB" sz="3600" dirty="0" smtClean="0"/>
              <a:t>On average, tests show 10 clicks = 1 booking</a:t>
            </a:r>
          </a:p>
          <a:p>
            <a:r>
              <a:rPr lang="en-GB" sz="3600" dirty="0" smtClean="0"/>
              <a:t>10 clicks @ 30p is great</a:t>
            </a:r>
          </a:p>
          <a:p>
            <a:r>
              <a:rPr lang="en-GB" sz="3600" dirty="0" smtClean="0"/>
              <a:t>10 clicks @ £3.00 isn’t!</a:t>
            </a:r>
          </a:p>
          <a:p>
            <a:r>
              <a:rPr lang="en-GB" sz="3600" dirty="0" smtClean="0"/>
              <a:t>Please remember … it’s an auction over which we have absolutely NO INFLUENCE at all.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98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Champion’s League &amp; Premiership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396752"/>
          </a:xfrm>
        </p:spPr>
        <p:txBody>
          <a:bodyPr/>
          <a:lstStyle/>
          <a:p>
            <a:r>
              <a:rPr lang="en-GB" dirty="0" smtClean="0"/>
              <a:t>Both as per our Race for Space</a:t>
            </a:r>
          </a:p>
          <a:p>
            <a:r>
              <a:rPr lang="en-GB" dirty="0" smtClean="0"/>
              <a:t>Champion’s League … top 4</a:t>
            </a:r>
          </a:p>
          <a:p>
            <a:r>
              <a:rPr lang="en-GB" dirty="0" smtClean="0"/>
              <a:t>Missing out costs a fortune …ask these next year!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2525266" cy="255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8052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GB" dirty="0" smtClean="0"/>
              <a:t>Premiership … top team wins (but everybody gets something!)</a:t>
            </a:r>
          </a:p>
        </p:txBody>
      </p:sp>
    </p:spTree>
    <p:extLst>
      <p:ext uri="{BB962C8B-B14F-4D97-AF65-F5344CB8AC3E}">
        <p14:creationId xmlns:p14="http://schemas.microsoft.com/office/powerpoint/2010/main" xmlns="" val="421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Take, take, take…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Applies to Internet and Google in particular</a:t>
            </a:r>
          </a:p>
          <a:p>
            <a:r>
              <a:rPr lang="en-GB" sz="2800" dirty="0" smtClean="0"/>
              <a:t>Sounds like it’s take, take and take because …</a:t>
            </a:r>
          </a:p>
          <a:p>
            <a:r>
              <a:rPr lang="en-GB" sz="2800" b="1" i="1" dirty="0" smtClean="0">
                <a:solidFill>
                  <a:srgbClr val="FF0000"/>
                </a:solidFill>
              </a:rPr>
              <a:t>IT IS!</a:t>
            </a:r>
          </a:p>
          <a:p>
            <a:r>
              <a:rPr lang="en-GB" sz="2800" dirty="0" smtClean="0"/>
              <a:t>Google do have a FREEBIE though</a:t>
            </a:r>
          </a:p>
          <a:p>
            <a:r>
              <a:rPr lang="en-GB" sz="2800" dirty="0" smtClean="0"/>
              <a:t>Places for Business – replaces Places</a:t>
            </a:r>
          </a:p>
          <a:p>
            <a:r>
              <a:rPr lang="en-GB" sz="2800" dirty="0" smtClean="0"/>
              <a:t>And there’s Google+ for verified Places accounts</a:t>
            </a:r>
          </a:p>
          <a:p>
            <a:endParaRPr lang="en-GB" sz="2800" dirty="0" smtClean="0"/>
          </a:p>
          <a:p>
            <a:r>
              <a:rPr lang="en-GB" sz="2800" b="1" dirty="0" smtClean="0"/>
              <a:t>Ask Liam for a hand-out in the break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56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moved the goalposts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074" name="AutoShape 2" descr="data:image/jpeg;base64,/9j/4AAQSkZJRgABAQAAAQABAAD/2wCEAAkGBxQTEhUUEhQWFhUXGRoaGBcYGRwfHBkaHBoXGB8dGBsYHCggGBslHRoaIjEhJSkrLi4uFx8zODMsNygtLisBCgoKDg0OGhAQGywkHyQsLCwsLCwsLCwsLCwsLCwsLCwsLCwsLCwsLCwsLCwsLCwsLCwsLCwsLCwsLCwsLCwsLP/AABEIAMIBAwMBIgACEQEDEQH/xAAbAAACAgMBAAAAAAAAAAAAAAAEBQMGAAECB//EAEQQAAECBAMFBgUCBAQEBgMAAAECEQADITEEEkEFIlFhcQYTgZGh8DKxwdHhFEIHUmJyFSOC8TOissIWJEODktIlU2P/xAAZAQADAQEBAAAAAAAAAAAAAAABAgMABAX/xAApEQACAgICAQQBBAMBAAAAAAAAAQIRAyESMQQTIkFRMgVxgbEUYaEj/9oADAMBAAIRAxEAPwC2y5cEolxksROkR3HHZyJcdhEdtGxDpis5SiJAiOgI7EawGkojfdx2lMdNCuQ3E47qM7uO2jZLBzaNyZuIN3iXyuH4QDidqiXMUlYoAFAjhavN6NHO19oyUApmkylFylRTqmr7r2aKfi8QrFYgB8qCEqKgXGZJNP8AUCndFXccYhkytLRSELLjI2kmfLXlorKaQbsj4YqWxNrLUtUuXKIkgFOYguVXJPWvKkWfYYYGpLl66chypGlK0GKpjFZofGNonkhwGp4xk8UV4xiqRRVQruyudqdpgSJgcBT7wU7hJcZk/iEOwpwROE2apSiAEhnLEpBAH8xId+cFdpMKZzrAQpqFjWjEh6h6M3A2hZ2fxCDmKxvIIUNQABlJA1o1L3jlyS96Kxj7WWja2wZGKTnWnLMplmS6KD0qbKbnbSKzhtuT8DMVKM0T0oLFQHwngeBZqOYuO1lTEyCUEm3wiwLbw16NHn+HyGSRL3d3/M1U5XlKqmpDsX58IPkfFLf2LjtFnRi8HjQ86kwkEqDA6UPG2tWN6xYEbNlI+EJOaj3fz5PHk2zNkKmFWVTKGZSQkK0bRg1C0WfZvaGbJCDMSrKHFXINeWhbwhcWVrtDThYp7TT32jlUN0EeI82eJ5OMMnFpyKypmoUlzZ3Ckk8tPGG+0dhS8ZMVPkLPeLYKSSKEMN2r6CINroRJkyJZl557khwXSogpG6KqrThWBOPKXNMC0qIdqye+TmXl71ykmSoOUvZQJPI6wn2fs3JiEh37lmKmolQDKP8ANuvQcIgwGFC5sxc8qzSxmSEgBmYb1GTU2PA2eGWwVgqROAfMpUvKtyXKCtJcWDBnOphJybkrHiqRaNk7Vw6TleYtSz8RTfjVTGG05QlzkrA3CAFEWyqP/aWP+scIr+yeziVZmnTM5csp3BYfCRB3aQjDYdLzXJBbM7qcGx8AWfSLQm2nYjWyzy1Ai4PTlSNlMVLsrmXLlrlLNfiSrRJY+ekWxUyLQfJCPRDNlwHiZJY5SM2j2fnBilQFtGSpaClCygmmYByOjxVXQjasVfqJyd1UkKIuoKYHoCKRkQS+x8lt+ZOWrVRWqp84yF9w3tNy+0cnNlc6MWvDb9UjJnzDLxjyBKkigUyvfK8TSsbOQlQCncsz+wTprHFHzH8ozx/R7FLrURMlMef7B7R9ynKplEsWB1sXpfx8oP2/2lLp7twGCi41p1dukX/yocbF4Oy6pTEgTCXs/tgTkAKIz8aVq1uMORFYyUlaNVHcY0YI6AjWObAjsRoRmYW1hLCIu021pEv/AC5iQpSh8JD0JAP+3KPOsbtECYqYg5SahAT5FuNxrDjt9i0LxBSpLd2AQwJUsFq0IdI4coqe0MUAQSo86B29CLCnrHmeRlk5cR1pFswe2iVzQO8ImFBJBylKsoBSGFhVxrFz2IXFI8jw+1zVLs7OE0cUv4tHp2w8CCllHV6U+pi3jTlJNM3yMNqbWRLMxJcFKUmnBRaj6wsxc8HEThNJTLTJQQHIKirMSW1Fg/ERVP4gT+4ngBRIyJBdV2UskEC9xpFfw/aMGb30zfU2U5tEjMosHqTmIBNABaKrO06YriWcYFa1zEhTIllWYooAajd58daxXcJi5gStgn/LJzEk/CTlbgK/WLB2I2gJiZ4zHKsKCZVXzF1FiQASwrXUQjl7GnKnEZSoKzEhIrQlRpqXJiElfuKRZ6X2RxJnSEuokZaPwchn1ag8o3tjs2lUub3e4VVtwBpWwN4zs6n9PJCZ5RLKRR1ByKhyGDaUD2hlj9oJ7lS07ySlTEOQaH+UFhzLR1wbUaZNpXoR9kOz4Q01QYgJyjkZUsK9RFkXgZZSUFIKS7gjjC7H7U7iXLUwKCAKV0DMXAgWZ2uw4UAJorSqSADzLxucI6szYrxvZ9cmaDhDlUQTkUd0hLUST1F4OwO2UTnkT3k4hiMzDMHdiHG9o3pCvtB2mz5u6bdoF9d4kMaUSB4xXMTilTly1KYghiKuGAFMtj86RKcktxHi/ssvavYgkYZEuSA01YC5u8QbkZlG1RqY62BgEy8OsqIShQJd3ASF5A3G3rCvYfaWbKBSo97LNwQ56B6EciIsozT5P/kShG8T3SlNuuXTkKd17gOBaEbjJqx+logl9q8OkIzDOxKSoaMxBrcsfSAe0XaqVNR3aQJgKmQ6Nb5q/DlDgcTFenYVSZglzUKCyQ4Iauj04fSAMRhRLJBAVvKykH4TS4BoWUKHjyh4ye6Ea2XPszOTLIyjcLJUBoVbyft4RZtp4pMlClqsm9eekeV/rpiQd+hYZRYkb1R1hn2kmTZuEkzc5ZYyzAFZUJUC4IA4p/6YpjycYiSjbDZnbEfqikLT3QSpTl2duIqQ5+WsNl9p5PdpKVJKlHKAo5eRUbsmPKpSJQUzhRIZyC4N6O9I4xIyAqqxpUanpeNHO7dgeNHq6u12GFDMY6hia9QK9YyPKzIH8yv/AI/cxkH/ACDcAf8AUy0kZQ6rM16avb8QZKmqDZgEvSh+3SEWEwy1AKFRbrDJalAMuXlFxUFza9acuEcDiuinFB/fqHD0eh1erRIvEEh8wA0YfausLJa0IDkGumnhyifD4sCiQw1DXHXjCuJuI72LtfuF5klJLfuctdzyvFx2H2rUuYROZKdDw/H2jz1OPALAHxDRvD4sCoSxfSvG4B1pDQyzh10K4l72/wBtUhxIU6W+IXers+hDVhN/4znTGSFBqCnIi+r0vFM2pjEhe4dKj8WEEdncL+om90lYQVAlLsylCrFyGo5flYxasuTZki64ztZOUHz5WpQtTVuJsX+8LsVt6YpOUzFAAFw5BoX4ufzFVxeDXJUUrUMyVNl4XFPLxiHGYssXBBVY2oAPP8RB877DQwx201zVoOeoSEpcvTgDAn6Y58ylITqQVO9dGcCA8HPJbKCCAQVBXHqWEZNxTZj/ADA6ciHrxLvWNxlY1DSZJPdmZZILg6HKdWr5x632OxomykrZnAJDgtQXaxbSPDJE1fdvXKp35+sewfwxw6kYdOZKRmZQZ3IIBdZN1GLYItWGlQq/ivgSZ8uYlqJcg2LEu/g3lFIVLSpJyISBvZma1WY639I9C/iuGXIOUFwb6EKT94ogQUpZIKQHcGwcEv0NLGI5X7wMG2cVpIYlLghklqG78jFj/wAbVnWA5UlSmLsQE2A5qEJdjyiZqQtKmK0g8nUB4j7QdiAkTJpdhnUoKD0rQFuMLN6MgnGdoJq1hMwvx3Q9AQm397+JMSSO0MxCe7RMOVRYpZxX1HNoCzbwA3QoVFN561c+kATpoC0jKU7xrp1u2kU9Vt9itBkvasySVBKzkVUozHKQXFBYwFNUpnILuWCqPblC7E4sHMHJoeQBs/Dm0cdyrIi5DkasLe/GF4fZuJYcOtQlIBsorKi7fypAHiDE8qcJZZ2Aq9KMRUcGEL8aVSxJRqJfGrmZM8w3yiIqSVMo5i5APEcxb/aFcmv2N0WHBodQU7lJci7MCacaDSN4WaqWvOFKSrQgtbr1N4D2dixmMt/27h/pUCGetK0PhHGPJYZangbs+j9DbjBttUh0y6YTtLLnf5WOFHBTPSWKSKVo446iFnaDsxMlkzpZ76SWV3oLkO9SA/KtoRYglgU/FrwbnyjjZvaWfgi8pdCQ6K5Sm28kj1DGDGb6kZ77I5gKwoJeoFrZnYt5mLFsXDhUibg5qnzDdLHdWN5PkQz8I6mSpOKw5xUhBkTktnluBKmFVihzukcB5QmwOIZOZImEuCWClEDeBFB/U48IpGTjJJ9CtFanYRQUUqYKB+pFBrSJMbMMoCWtIKmBc28NNIdbX2aQpKwUpcEKKin4g/E6itOJheNlTJ5mLSpMwy0FZSHcpcA5XSxd3YRSUNmuxYrHvVv+Y/SMhls3ZSp0tMwIop/RRH0jITijaFJ2q6AEAJ+X5ME4TGKKcuUKe6Xe2p0EIM6jY6ekONmY0JDFLAVza/KsCUEloYmTs8ucwN90P+37CkTS5JQSBvcCTTiK+7RCZoDqTyLl+GkEyccogOPmX5cn48XibbMQYpSmzXIBdmoaUvUdI6wOPSkOpq8L+h9tES5Ks6jZJAdLkg8YFmzMpdLD5/nrDJJqjEO1JJzZklwrU3+Vog300yDqXIEG4KcCFZgC1uT3tB+FnBVMgVWhIcjyiqm4qi8MSkhFMkTVK3pnCwcW5fKDJicwSMzNQgnXiOEH7UUnWWEkM9am44DQCF09IWE5BlDVf91bwrlb2SyJKVImRh0tqq1gSLaNAmKlkLyzN3+Wjhn8yL+UHf4oUyihiUgNfdqQ/NmMCnECYyl/ChLBtX/b0hY8r2Kk2ZKmEIJfdYpH9XQaR7T/AA6n5sNKcMUgJ65Q30jxfDrMxQUQMoISBpWlByEXLsitX6hAChmSoZRvKYEvRCKAc1GKxfF6Rb000Wr+LEzL+nKvhVnSfHJWKFLnsoIBzgFQYNQADlW8X7+NGGzYaURcKUedk2jyXBzCotqHv0OnWJZcak7IstEjHd3OlqCXTmSVBIuAoFgNDceUL8RKGYpJU5CmBu2g4N+I3g5xSkAEJU3momhbxvGY9GSZ3hcFWmZiQzOG0BB1jmimtAJMStbym/akJJa5uPp5QHOmO4WnK4LaB2IoNdfOOtoT2KRUDKCUk+FOHHygPFTS2atBRNOQikY9NmB5eDqCkghnJNm8ReGWGm0CE0zDV7O5YVd6wjE4hjQB3YaB9B7tDKUTmBSSwG4TcXPhQxSadbAx9jUomL3gndQkJUS2liOpgeVJCfC1Gd9SRRwaQjmY8rUd5ixf1Pjd44RtXKClwbM9rvEvSk12ahlKmZkrWS2RupZwwPWHOOn5gleVwpIJ5E6Hr94SYGaJiFlSmDcXtwA92vBeFSpSAonKQ4d2dJ3grwf0MPHTaCgvDYkLDZq/SCZ5AASXAqx6O9xb6wuCFpU6lDKC1wR140Pyg8YkGii9RlI59OZb28Z0gj/DKIwUy90NVkjfYvzY+hhMJ5LuVEfCRqS9/T15xYMFLz7MnKSXAUm/KYxF7xV5qT3m7R2rroCAB+fCKS6RgkJK5ipKwVFQCpYJDlSQaCutR4wP2VWQqeEqUFmQpebUFK5SxRqW9TE2xdrmTiUKFEhRHMuQX92Hq1m4JMrHTFIBSjEyZ60OLbpKhz30nwCYrHasC7GWzpaO7SUKlywp1ZCtIylRKiAHoHJbk0aiibYmtNIygsmWKmtJaBWMjfwPRTSaQ02bKzMCKOODfeLyjsNh/wD9h9PtBMrslh0/uV5n6GISzxa0La+yoYWYkPmygvZ/DX3WNgmWup3TypxIpY2i8y9iSk2yeKH9SYkOCAcJKGP9HTXhSI80G19lExjpKiMwoC7AjnT/AH6Qsk4VeIXllS97i+lKngKx6NPkHVCVt4efGAMVOKHGVMsm4Tw0984McvFdFMUFOVGJ7PpVKShgSlIBVQOQOXyMV9ewcTJmbiQqWf3FiAOYBf0hvJ2yRSA+0O2T3BCSHJAvpc9LROEp8q+z1JxgoX9CHE450lKkId7p08dfxAcwhQS26QGFSQa+kDBbn4urxa8B2UXMQk50JepBFh4XNo7qjE8tQc26EmG2HiJqAyQBoSsMR0BJg4dl10SZiEpHBySdaU+cd42XMwgCFfuc3percdD4xDh5+Img92GAD0uRye9K+EC5P8SnGEF7hhicHKkoCc7cCogVOpB+ekX/APh9s1MtPxS1KLuqWrMkuQQyhf8A3jyoYTfHfWAZjcq1Jj1LsP8A5RTKSkB604XJ4XPrDY3XYuRco2gr+KmEKsIjPTLNcF9GOt48oRLUHL2DHeL2rro0e0/xPwpmYIJD/GC44ioo1QY81wOxlpG8Ung446mjxHNNRe2QehVgMMoz0ywcv+YEuKsSWo7esF7RUmY6wGCVkMNADXlwhvL2cUzUzWRTKSRQ0L+EcZkSwpxLIPEChFBQGukQeWLNaK9tVSMyApmyB6OfiV+KwtMwFwLM2nEcH4RYVbSAUX7qYP5e7DAOSK05RGjFSgFnu5bnlboNGikZ18AckVieEA0BvUF7+BiRU5iN0igAIJFGbV4MxMpKiTu2ABbgOt4g2gQAAzEADWvOsW5WawMqS9SwYuyeRFS9b8IjGHBq4Idk8/LVtI5l4dRzEAmmldRHUrAzk76Qw4fcQ2vsJPPxQQyUOAH61LVHhBuw9oFapgVQZXTyKD67pJPSFmJl/wA4IoN4edR4mJNjKUibLKd5OYA6bp3VX5E2jcVVmVFrkpQcwUomxZqaMzmsZMkJSBlUd1Xwk6AuL24PA5llBKcpVoKm1RRgPOC0lRs4FC9hV2f3YmIStO7MWfZdNkYglwHSG1fvUVDgudYQKWkZN10vpdqai/F9erRZdnyf/wAVian9pBTcHOku3HkIqYGaUU5lKNHcePGnvlDyfTMCYyWBNUCpyFqADboYijjhSnyFReuz84TkIMwvMRmSAW3QZawocd50mKbicxUV5Wepre4pwPBq6dWHZ9WRQyEsSCCdSK20o4PWHjNXQGxXtjBZ58xTKO8Q9dN36RkFbX2RPVOmKl94pClFSSlmyq3gL6O3hG4bjINlvSrpHZPSO04bp4vEhkDgmPNJ8GDPzjAqCEoQL16CM7tHA6XeNQeBAVRUu0IV3yhXT5CH22drype7LYq1Og5NqYrStrkKKhU8+Eer4v6ZPIuU9L/oI+SsMtbE20dnTRdWXVmeh6mAsVhZqgEJCla2s9Km0M5uOzElQPnEuGxQCnSW5fePUn4GNQqC2IvLm5e/ojnbLQpaVKCt0jMAOWnEc4tEubNAHcLRwZSa8qgxXsftQghSU7tlfeCtm7TRNTlB3lHK1jU+Y8I8fNjnDUkephnCXTI+1clU2egLy7gZgeISok8PxBOxCELRwK8o6EK/+p84MTsRSVFWIXmWwBy1tQVPICJpipMlNBUeJpr84eOaGNa2cuXDPJJt6Qs2hsUzJiU7gQFF1KNxRm5mLX2QxyTMIqO7cOdVcPlAWDwQmALmkZb5QbBx8R8bDjB0jEpTiUiVKdOUZgKAF1WYRoQaXJ9DTy8pemuy37emPh3zPvJpw08YrBUOHz46RY9rTR+nUFKTmJBCRoxFOsVhwRQ+FdTHF5O5WTlFpknfX+0cKmch4pHto0WapjTnjHOJbI1y0mikINf5R9oj/RSXbukDwiUL5jzjl7Vg2zWQr2TIN5SPX6RF/gWHVeWno6m8rQaSdLfTzjQJazRrkYBGwcOPhSANQCr5RGezslt3d8VfeGKlRrNfXxjW/kAsV2dlFw6ToX/3iM9nUhilSbigtw4w1zt58RHKlnSrNY2tDKTNoD/QEUcPY1vT7RkzZBXQn/m4gGzcvKClTK30F/zEiKBzx+nCGtjBuAwRTgcRLBN0kVcllot5W68aIlYJVjmrzBZuFuPrFj2St8NiGd0kJ/5k28/SFq2zfF5Hi2sVm9R/YwhXscklys+X3r7eDthbNUicjM+XM5BF6NxJ434wfnA/cT5xPg1VcWrUn5wsZuzICx23Bh5i5ITMHdqUmhpc25RkM9uSkDETHKXKiajjXhzjUdjzu+jUFy9oSzTKPGJVrTl3VJHQD7xVMOSD8PrDSTMTrStHjz+LHU2+w1anpmPlCLtLtkSRkQXWRdvhH3hhjsXLlS1TCaiw4nQco8wx2MUtalKNSY7/AAPF5S5z6X9kcsmtEk3Ek6xAZ8DKmRBMmvHuvMkc6xhc2fECZ5gRU5rvE0hWaie8J4Bo55eQn80WWMYSZ5N4O2enuzmklIVzqR/aTaEoFW3n5gfeD9nrSFDO4Tq1/CGnPHOH/p0BRlGXt0WlEnFzEgzEzDmswJcMCCCKNEE3ZOICFZZcx1FvhNEkV0i0YLtnKICUbrAAA2AAb5CCv/E4mEIlLddyEpzU4mlPzHiPLVpR1/J6Lwp7c/6Fuz8BiO7CEy1DeOYkAAJDWsa/SCcIFyJrrer0/p4WjfaTtLPwstKsillRYZQihamZiSH6Rmy0z5s+SvFLQeEtD7rMWWf3FzawbnBc5ZKWqBFQxty7Y721KmJwU1aApLZSCQL5gxyqqr/V5RUcLJmS01CsxLlhQ9GsOUes7ZkBeFWkhwQARxDiKinBIT/6YfjUmJZvboSTc0VOfiV8DS+6frG04xY0POhDxZlS0B90jw/No33QaiPT7xFTRLh/sracWoGoN60J+UYvGoV+0+ZqOkPpmADndI6ZqChsmOZ2y3ALuOYb7vBtfQfTkV5UxADgL8x842jFtUKUk+YhxO2bYMaBqGhpq4FenGFk/ZatEk+DxlTElFoh/WKqcwPUfmNHFqIJzJHmPkIz9BM4NyYj6RBiMGsXT6/U0hlQuzqZj16F/wC1vmzxJhcRNOj+Xrx0gYYdQqBoLH7R2iYq1ffFrQ1RZlXyH99MFVoHpbwiMYx6lLNz5NEImu7hz0+0ciYavTno1oNId0WDYM7/AMtiyAWvQuX3G+nnCxeNYgkUY04W98ojwO3QiVOlpussSBVmTVvC0Lu+y1qalkir3LFrJZoM6dIwyOOJbdLdPvEuD2m6iCHPTpx90hL+vJGZQpdQYuARRvdoYYHFJd6Aal2uDWvKFXECaLLtnvDNcJcFMsuEnWWgxkO8Lg1TEIWCwKU0bgAPpGR2KCYxRMPMA/cfQRmJ2gEDMVDycnk2pgCZN4JU3GE20cU5uw018oHieN68v9LshLNxVHG29tLnMGZI4liebCEc3o3vnBc6Xm0Uf7i3oI4RheQ8B9Y9pYeK4wWiPL5YvUmNJlEwy/TgRFNUBE54lFXJlFO9IGRhcxYVJ8ouGxdiiWAGJUaPlPkKMBCrZNXVxNOgoPrFgRNWlAYqo6qGPJ8herpOkd2DJ6TurYfgtjImlQyh8t2DjNmFODEfKPPTRRB4xf8AZmOmaKqcqaM7ur7x5/tZZl4mYhYZlqryJJHo0LhisehM+R5ZWwqRMIJAo/v5ExYex0lSROL5XKb6gZvvCfZkgqZTPlNNXi9YIujKCzVBLcPflF8sHKDo5FPiyWTii5zKtxF/T20McFNJmyi4Ics3hCdKiLBPpEv+Jd2ULUlylQFKO7D30jzsP5o6FLR6fj1Nhln+n7RRzjFKO8G9vYRfCXkK/tPyjzoZSiyyQ1hVjS9jYw/kraKRsJ78tQu79fxEalKURp6/KBkShYZxa4+bCkYQQAQTTnb6+kcgtv5JZmIWHAB0cgnlAoxagaO78TXrHM3FsSVbtrs3DWJf1SgKVZuA9RBF5O+zJWPJorj7Mdy8aklnatyn3xiCfPCjVAdqU+TxyiYkhihi55VcnnACmHIxadFtyPLWojteIQalSOVdIX4mSzMlwf6vOj0gRWEzHdUQmo0YN/pd4aguTQ4lLSSd4cdG8wBHc9CEiqUB+Q6/SE+VQAOetqU4aCJwlkm3V2ajaQyTHi39BOMwaLihtRvp0gJfZ12aaoCwDf6vOmvCGZxIyjdAYg3fzjqZi0gAkEl3As7hq8BWGVofjFiZfZ4BL94He+WoFgxGoiKR2eAJR3gIobEaniLfKLNLJZJVluL/ADtS0QfrZaVKMwpd9BozUvrGtgcYiCb2ZmKLZyAwZ1UFw2r31eOJ/Z9SEZMySBV1euZvdIZ4rbkt2QbM3J9TTl6QlnbTUtRGYFIarFzXyVBVk2oI9X7I1wkp60NgNFKGsZCXstj8mFlpBFM3qtRjI61LRKyizk7p4kGKitYepI8HblFxmSmFS3L2YqM2kwkBJPAh3/MP+n+R6Kkq7JPFyZErEoHFXhA03aHBKvKHmHkpmh8ktwWKSDTm40hjL2eksciEkFwUgEP4NHbL9SbXVDLxUVCUtSywSo8aM3V7QdgJKM6RdTg1szHT66Raf8OzOQEhRG8RYmz8YR4HZ3d4gJdyDX0DHq/rHJPyJZOyscfFl12dg05RpSn2a0S7Tw8sSipKQpV0gfuOooRSvGCfgRTwhInImZmM6WlRFApSQSObMUk68aRzlifZGVOLQiicwQo5mDEd4aOeJHlFP/iZh0LxZVKUCTmCiQQMyVEXNLa8hHoOzxLKs7JKmAzgjT0A6RT9vbLTMx01Z3pbJVldwVkMaWsH8Yya7EcfkpslXdAlS1WYCWrXTMRThQVrBOy8bOCpazMWz5QSqjkED4i2usSbV7PKSHkhSkvbVI+vztAypKpaTnGYAhi26TdiOPWKqV9C6ZfNmomCUkqtYEGlNBWoFn+oMH4dQzpKhQF/QxWdl7bmLTLl0UTVRZghNN2pI0prUv8AFFmw4AYgPyf5RBwSyJozg+z1mX/wVf2n5GPNjPaxPjF8weMzSVUuksfA1igTpTlWjKLdXbXQ09YOddDRv4CFY0kEPQX0jFYgMAzkcfbwt7qtjwevBxa0aSVC1xf8GOVxGuQ0llySw08XeI+5yszqra7RFKW5ZwXHDrc6QUJwsS3Gv1EDiMo/ZFOkk+PKkQKwRZwpql35EjxhstYD18/fusC96W/aQCa/7iMZwQCrD0JcgiIiVvUDq/46w+lLlqYUPHx6mlIzEITQJA5eH0jWb0/kAwWLDHOmj8LNByxLWDbr0+sakyk1epesDYpaQ5ch6BrlxoIax1pHOMKBL3fiApzoTEOQUf8Aca+DGg8hA4lKe9ctOlKe+MQInKsCR8NdXcW8IKdg5IaTFO7qanl5+6RWtooSqynJDpS1Q/A8YsC5SSK24Pxve8AbR2MkJPdjeFCATToTx5QUyc7kV5WJEt0gJL/EbHn1uY3JnlAUQneINHo3HlUUMb/wxJuz6ZnNbeLX8OcbRglJJKVJoCCVPfxvR4cjsOw20QhISoocO7km5Jv4xkKRgl6qS/U/aMjWJTJcRjCUly5NIr2JUQa/nyiyZTlqHfR2H3PjCHacgpNFJQk6IFfv6xeNLRVRaQXgVKdxU61IU3/cIsGExgOlrgmo5VF+TvFQ2Ti0JUEKKgkmkzVCuP8AadRFplMJglzgyz8MxNMwq3nZrQJIpFjmXOHAjqD84zE7MTMOdmVRlcxY8+B5CIsKTLuxTxB+adIORic1AIn0x6sA7T7a7mUlFCtYrySL+Zp0ePN0ylzCQkgnQasLVi19qdkKM6UkDLKUGBGhFSOvD8RqbhUyZWVAoSHOpPXWKKVCNfBD2fxmV0LLtrDDB4jMta2oWArdta8/lAE+WAAR8Rp796QTNmZWAQbBjaw9aRHt2VyyajxDxPQ7Esb+6xDOKFaJLiuYDg17xFKLvmHmflHGNU0pZYvlVXw4wTntsqPfBC1ZHZzlrXxi74QLTIHeXLEsagEiKjsTBmZMSGoKq6ReZuUIJq4Dj005X8Io+0Vd8aPVdnKHcvwSR0ob+EUHFzAFKLD4lNpr84vuyJoEtKjZqtw91jzTakwCYredlkEvz9K0g5kLjCZq3YC44Hp9/KOEyAeBI1N+Gn1gOTOALvWjAcGPzghOIFCGI+8c9FHsnAGegZnBpBHdNUFjztAcrEqADsx+0ZInm73aBxMHolZg5pbV35jn9ozDhQB8TpX2xiBEwNc0fWO/1jOKHdq/npX1jcQqkZiNpqDgoIBND5OTwFfSJFzCKO5s8DfqCRRydRV/zEKsUW+G3P3yhXERyJEzCHc3PHlb3wjifMOo5DoRfxgbEYoBlO7tR+D8esTScYGDKCnHlflxBgNAUW1Z0paixLkgiw6cOvpEKlsz1dRPko0HQRKjEqy2Bs3E9fKBpqxlLl2UddCS1r0o4hkjBJWADV3avi1Ocdz8WAACDoaXYcujQuXiSGSbaOBy5e2MbUpJCVBQFGULnxfVxzEMlvYLOApg7k1JAHDkfescz5Q0oDc8+PS0anYm3CoYjwpepeO5U51DMfdx84dtAZGSkUoebj6mMjSyCSW14fmMhbf2KRLCdawLtCRmlqoEgVB1pDGWUixc8QIGxp3anKTR+vKHvZUqWAwap8wJAOX9x5RZJgBHdL/9tR/Yf5T/AEn0hphMOiWgdyN358y0R4jC5xYDrb71eD6lsSgzZU8KSKMoUI5jQ8DwMHhQPKK1hhOkKIKcyT6ePgLwzTtBRshR9PnGkPFh+0GVKWkmoDg8FCoPviYqG0HISMz1izzcRuLJADJqOJ5wlTJzKQSlISDX0vCXSClckQYdFQS9KBuJH0HzidOINb+X4gvuGWwduLOOl6PEyJgYuNKg6W48iICYs9yAcOEquPfhAu2wRKUAwdgPr6e9IaYhKAkGg9G6wixKQspOaj2YvQtb3pDpoWqCuz8tMuW5ZzUn0ENJuJSp0nhTxFG5mKzs/AzUKSp8yRUgHgeEEbaxGYJUks6g44V6wa2thcr6PWey2JWcLknAggZfCjE8+nCKJtaUpMyahO9vXVwfl+78RfdghSpAJJBZzWji704CKJtcrE1QzAuo18bdWIimYSLojwZK0CjOK26axsoYi7n08dYFlUZjQ38CfpBs2flVlUxLO6XoRo+pc14xzWWR33jAAF2I0+XHh7pvv2DXyiwH1gbHLPQk0PKlolQWAaoZ3NN46N9YYwTKmpIqNbeGtmjtU5PjbXXjw/EL5qiGJLO7jhUuOvSIhP8Aira/yD+Pzg6F5DLvXuQGHhqfl84jTNSRUuXDEvyPt4TjaISQFVTrV2jr9QoqqbKYBxUDViHAqIDQrYfNmjMndDMfpEgmDQty8vzAJxIceL8dI0tYNWYcPft4WhQtS3uaPfkT6xBISgB6v+19alul4FM4OopJcH6hohnTiwJYH196xuIb+gyRiC+83XqNPE1iEklSUpZ3bxfo7faBkEGocHVg/unyjO9DghRBaulw1XPOKJDG584kk1D/AI8tYlTNYAEBzY26a1N4AKGoa8uMD4iY5DqIbrpaDxAN5mKynKCGHKMgNlaMR0MagUjUO5mIykUAB5xzOKFh1ByxH5azRWJ+KUuqqDTl0gvB43Jq44QHF9oVzsYpQW/y1EHR+HQWidWMmJSBMAIBZxr76xNhZm6Cx0qfH35Rz+paihu9DSlOUTUn8mWtncjETG3kBXBRNG5h4ITNUocAPflAMiY6QKn3rBSC96DgIs0UR3NWyFcGHzEcbMO5kUsl3IZAenMqvfSI9oN3KqPw63HyiDZ045SSonKwrci9jXgOoESn0blToJxklanUhWUFrqDpALNQUep8LwKCEhbTHUKuxAUkBmvdxbnG04wpV8QZT5Xtd604UrEG38ySlaE92VJIbxY00N6CFtslJ3s2MRmUXU7g1ozsK+A+ZhXOJTMCVDyDvwIjtGI/mWHTqz5iXf516RPMmZso4f8AqB33d4Dm40tBVpidsjXtNT/1Cjij8+rn20RT2U6S9GzOQMqnyXqCApraCOkhU2blcALOtACaCg6kdDEsrY8tKVArUVEFNmDp3mc8Xu1vSlpDLs9O2HtUol5KeJpRqBhUExTe0mIlhaVkuXUFJV8LsN5LEE3s1wax1LxJ7tKJhsGdv2g/EHYvTkWvC/EoDrDALSAQsEmnwFqkVfTjDZMiegoizFIXlcBIykOa5jUNq1Dpe0al7SUkqJY/DvFi1q+kQSCtXepXvAtbTKAkGjWBfqImnygyQcpyDdFt3eU3Eqang0S+RrJf1ecqsLnXVjR+nyghWKzJQjKgaOAxprzqWflCebPSHI468aFgB7vHeAxQRRaSSp90j9p4HRw3lBByHeOxF0FRDMph4s1K3bxvC7EO5F8wo3xcQ7Bntz5RxjMU6cpYECnkkh9QAwpASpgcgqUCPhDO6h8NX1YikNAaybHYUJSlSQsHdDrALk3qGaoNwbGOVTc2Qp+KtDz9+DCIkhWUEnMm7g11DmtLliYjlYP4iQoJe5NzwAOpEPQKDETyVWbiSXGtgOTRFjMSNKCvmGBD8n+URbQkKlnMAkoQwzJU6agFwbl3uR1gfDpzpIAo5JHBhQjloR4wySowywkwXP4Onhe0DHFHUauSb6OX8YEOIJSsg2D8qEP75R3h5oWjOaEVLc2r0c15iFMbxOKY6Bq+tCOfOCJOLExNS6rsf3dOEKpqwSQByrfTjSBUqKb0N/fCHow+kqJIDMkmjnRrB9ekB4mVUZiUHkCx6G4L9fpHMvE5qEsWoOPQjXlHUzEtXQjy8IwSZOcBgo+f5jIEVNlmpUp6a8oyBQCVdvGJpNoyMjE0OtmLORVT8QiaYd0dT9YyMjnf5Fn1/BLhBQe9InJ3T/p+cZGRYJHtsPJry+SoU4YNKlNrNWDzDIp0jcZEmLLsF2gWSG4/VcTIUe4Qf6h9R8gB4RkZCr8SSF+ISN6guIabKUSlTl2ExnjcZDPoBCVHKtWvHXXXwg6YovfVPrQ+YjIyFfYfkiXdH9qfV3iCYs0qa38xGRkB9hXZPhj/AJQOpS5PMEtC2QsmWHJLTlAPwyqpGoyGiH4CsIo5xyln5EfKAUzCqaMxJZhUvQJSw6RkZDoX4CMed8+9IhnrOQ1Pwn/pVGRkGI0QgUIAoMgppYaeJ84xB3j0V8gfnWMjIyHBduD4B/8AzR/0CB8IW7tqb6flGRkUj+IpHMSB+oYN/wAQU4MunSJcAWkJb+cDwcfc+cZGQGBdnG2ZYBLACnDmqF8qqK+6xkZDBZNhv+IRpw0grFXHT6mNRkZ9hFk9O8fekZGRkMA/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5" name="Picture 3" descr="C:\Users\Vikki\Pictures\100808-IMG_1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32059"/>
            <a:ext cx="4735983" cy="3549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Our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You’re not alone!</a:t>
            </a:r>
          </a:p>
          <a:p>
            <a:r>
              <a:rPr lang="en-GB" sz="4000" dirty="0" smtClean="0"/>
              <a:t>We have a team to help you</a:t>
            </a:r>
          </a:p>
          <a:p>
            <a:r>
              <a:rPr lang="en-GB" sz="4000" dirty="0" smtClean="0"/>
              <a:t>First up to discuss Marketing …</a:t>
            </a:r>
          </a:p>
          <a:p>
            <a:endParaRPr lang="en-GB" sz="4000" dirty="0"/>
          </a:p>
          <a:p>
            <a:r>
              <a:rPr lang="en-GB" sz="4800" b="1" dirty="0" smtClean="0"/>
              <a:t>Frances Bourne</a:t>
            </a:r>
            <a:endParaRPr lang="en-GB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075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Frances</a:t>
            </a:r>
            <a:r>
              <a:rPr lang="en-GB" dirty="0" smtClean="0">
                <a:solidFill>
                  <a:srgbClr val="FF0000"/>
                </a:solidFill>
              </a:rPr>
              <a:t>*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4800600"/>
          </a:xfrm>
        </p:spPr>
        <p:txBody>
          <a:bodyPr/>
          <a:lstStyle/>
          <a:p>
            <a:r>
              <a:rPr lang="en-GB" dirty="0" smtClean="0"/>
              <a:t>Excellent emphasis on ‘offline’</a:t>
            </a:r>
          </a:p>
          <a:p>
            <a:r>
              <a:rPr lang="en-GB" dirty="0" smtClean="0"/>
              <a:t>Re-Visit magazines</a:t>
            </a:r>
          </a:p>
          <a:p>
            <a:r>
              <a:rPr lang="en-GB" dirty="0" smtClean="0"/>
              <a:t>Re-visit drop-cards / brochures</a:t>
            </a:r>
          </a:p>
          <a:p>
            <a:r>
              <a:rPr lang="en-GB" dirty="0" smtClean="0"/>
              <a:t>Retro view is often good</a:t>
            </a:r>
          </a:p>
          <a:p>
            <a:r>
              <a:rPr lang="en-GB" dirty="0" smtClean="0"/>
              <a:t>WHY??</a:t>
            </a:r>
          </a:p>
          <a:p>
            <a:r>
              <a:rPr lang="en-GB" b="1" i="1" dirty="0" smtClean="0">
                <a:solidFill>
                  <a:srgbClr val="FF0000"/>
                </a:solidFill>
              </a:rPr>
              <a:t>Because it works</a:t>
            </a:r>
          </a:p>
          <a:p>
            <a:r>
              <a:rPr lang="en-GB" b="1" i="1" dirty="0" smtClean="0"/>
              <a:t>Rob (Poole) and Chris (Guernsey) are worth chatting to.</a:t>
            </a:r>
            <a:endParaRPr lang="en-GB" dirty="0" smtClean="0"/>
          </a:p>
          <a:p>
            <a:r>
              <a:rPr lang="en-GB" dirty="0" smtClean="0"/>
              <a:t>Finding magazines and getting artwork correct??</a:t>
            </a:r>
          </a:p>
          <a:p>
            <a:r>
              <a:rPr lang="en-GB" dirty="0" smtClean="0"/>
              <a:t>Here to explain more ...</a:t>
            </a:r>
          </a:p>
          <a:p>
            <a:r>
              <a:rPr lang="en-GB" sz="3200" b="1" dirty="0" smtClean="0"/>
              <a:t>Fiona and Sam from ARC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Ladies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620000" cy="5040560"/>
          </a:xfrm>
        </p:spPr>
        <p:txBody>
          <a:bodyPr/>
          <a:lstStyle/>
          <a:p>
            <a:r>
              <a:rPr lang="en-GB" sz="2800" dirty="0" smtClean="0"/>
              <a:t>A generous discount – here’s hoping it’s used!</a:t>
            </a:r>
          </a:p>
          <a:p>
            <a:r>
              <a:rPr lang="en-GB" sz="2800" dirty="0" smtClean="0"/>
              <a:t>More discounts available NOW ...</a:t>
            </a:r>
          </a:p>
          <a:p>
            <a:r>
              <a:rPr lang="en-GB" sz="2800" dirty="0" smtClean="0"/>
              <a:t>SAVE on drop-card artwork</a:t>
            </a:r>
          </a:p>
          <a:p>
            <a:r>
              <a:rPr lang="en-GB" sz="2800" dirty="0" smtClean="0"/>
              <a:t>SAVE on drop-card printing</a:t>
            </a:r>
          </a:p>
          <a:p>
            <a:endParaRPr lang="en-GB" sz="2800" dirty="0" smtClean="0"/>
          </a:p>
          <a:p>
            <a:r>
              <a:rPr lang="en-GB" sz="2800" dirty="0" smtClean="0"/>
              <a:t>Part Two of arranging a door-drop is???</a:t>
            </a:r>
          </a:p>
          <a:p>
            <a:r>
              <a:rPr lang="en-GB" sz="2800" dirty="0" smtClean="0"/>
              <a:t>Short break of 20 minutes ..collect hand-out from Liam, Vikki &amp; Shannon</a:t>
            </a:r>
          </a:p>
          <a:p>
            <a:endParaRPr lang="en-GB" sz="2800" dirty="0" smtClean="0"/>
          </a:p>
          <a:p>
            <a:r>
              <a:rPr lang="en-GB" sz="2800" dirty="0" smtClean="0"/>
              <a:t>Delighted to welcome Jeff </a:t>
            </a:r>
            <a:r>
              <a:rPr lang="en-GB" sz="2800" dirty="0" err="1" smtClean="0"/>
              <a:t>Frankling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Jeff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Times when the ‘Nike Theory’ ... </a:t>
            </a:r>
            <a:r>
              <a:rPr lang="en-GB" sz="3600" dirty="0" smtClean="0"/>
              <a:t>‘Just </a:t>
            </a:r>
            <a:r>
              <a:rPr lang="en-GB" sz="3600" dirty="0" smtClean="0"/>
              <a:t>Do </a:t>
            </a:r>
            <a:r>
              <a:rPr lang="en-GB" sz="3600" dirty="0" smtClean="0"/>
              <a:t>It’ </a:t>
            </a:r>
            <a:r>
              <a:rPr lang="en-GB" sz="3600" dirty="0" smtClean="0"/>
              <a:t>applies</a:t>
            </a:r>
          </a:p>
          <a:p>
            <a:r>
              <a:rPr lang="en-GB" sz="3600" dirty="0" smtClean="0"/>
              <a:t>Somebody in our network did just this</a:t>
            </a:r>
          </a:p>
          <a:p>
            <a:r>
              <a:rPr lang="en-GB" sz="3600" dirty="0" smtClean="0"/>
              <a:t>Excellent results to back up what Jeff has said</a:t>
            </a:r>
          </a:p>
          <a:p>
            <a:r>
              <a:rPr lang="en-GB" sz="3600" dirty="0" smtClean="0"/>
              <a:t>The nest is feathered and door closing on competitors</a:t>
            </a:r>
            <a:r>
              <a:rPr lang="en-GB" sz="3600" dirty="0" smtClean="0">
                <a:solidFill>
                  <a:srgbClr val="FF0000"/>
                </a:solidFill>
              </a:rPr>
              <a:t>*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Massively important offline tool</a:t>
            </a:r>
          </a:p>
          <a:p>
            <a:r>
              <a:rPr lang="en-GB" sz="2400" dirty="0" smtClean="0"/>
              <a:t>Works in conjunction with online</a:t>
            </a:r>
          </a:p>
          <a:p>
            <a:r>
              <a:rPr lang="en-GB" sz="2400" dirty="0" smtClean="0"/>
              <a:t>Individually OK</a:t>
            </a:r>
          </a:p>
          <a:p>
            <a:r>
              <a:rPr lang="en-GB" sz="2400" dirty="0" smtClean="0"/>
              <a:t>Together ... AWESOME</a:t>
            </a:r>
          </a:p>
          <a:p>
            <a:r>
              <a:rPr lang="en-GB" sz="2400" dirty="0" smtClean="0"/>
              <a:t>Starting with another superb film from ‘Warrington Enterprises’ </a:t>
            </a:r>
          </a:p>
          <a:p>
            <a:endParaRPr lang="en-GB" sz="2400" dirty="0" smtClean="0"/>
          </a:p>
          <a:p>
            <a:r>
              <a:rPr lang="en-GB" sz="2400" b="1" dirty="0" smtClean="0"/>
              <a:t>Introducing Graham and Marie from Recognition PR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Well done again to Paul (Warrington)</a:t>
            </a:r>
          </a:p>
          <a:p>
            <a:r>
              <a:rPr lang="en-GB" sz="2800" dirty="0" smtClean="0"/>
              <a:t>Thanks to Graham and Marie</a:t>
            </a:r>
          </a:p>
          <a:p>
            <a:r>
              <a:rPr lang="en-GB" sz="2800" dirty="0" smtClean="0"/>
              <a:t>Short (20 minutes please) break</a:t>
            </a:r>
          </a:p>
          <a:p>
            <a:r>
              <a:rPr lang="en-GB" sz="2800" dirty="0" smtClean="0"/>
              <a:t>Donations to Wild Wings very welcome</a:t>
            </a:r>
          </a:p>
          <a:p>
            <a:r>
              <a:rPr lang="en-GB" sz="2800" dirty="0" smtClean="0"/>
              <a:t>Box by refreshments!</a:t>
            </a:r>
          </a:p>
          <a:p>
            <a:endParaRPr lang="en-GB" sz="2800" dirty="0" smtClean="0"/>
          </a:p>
          <a:p>
            <a:r>
              <a:rPr lang="en-GB" sz="2800" b="1" dirty="0" smtClean="0"/>
              <a:t>And, on return, let’s look at saving cash with Jon </a:t>
            </a:r>
            <a:r>
              <a:rPr lang="en-GB" sz="2800" b="1" dirty="0" err="1" smtClean="0"/>
              <a:t>Lacey</a:t>
            </a:r>
            <a:r>
              <a:rPr lang="en-GB" sz="2800" b="1" dirty="0" smtClean="0"/>
              <a:t> from Dennis &amp; Turnbull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back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Ready to convert Plan B into Plan A???</a:t>
            </a:r>
          </a:p>
          <a:p>
            <a:r>
              <a:rPr lang="en-GB" sz="2800" dirty="0" smtClean="0"/>
              <a:t>Re-invigorated??</a:t>
            </a:r>
          </a:p>
          <a:p>
            <a:endParaRPr lang="en-GB" sz="2800" dirty="0" smtClean="0"/>
          </a:p>
          <a:p>
            <a:r>
              <a:rPr lang="en-GB" sz="2800" dirty="0" smtClean="0"/>
              <a:t>Opportunity to steal a march on competitors</a:t>
            </a:r>
          </a:p>
          <a:p>
            <a:r>
              <a:rPr lang="en-GB" sz="2800" dirty="0" smtClean="0"/>
              <a:t>You are NOT competing against each other!</a:t>
            </a:r>
            <a:endParaRPr lang="en-GB" sz="2800" dirty="0" smtClean="0"/>
          </a:p>
          <a:p>
            <a:r>
              <a:rPr lang="en-GB" sz="2800" dirty="0" smtClean="0"/>
              <a:t>Boost turnover</a:t>
            </a:r>
          </a:p>
          <a:p>
            <a:r>
              <a:rPr lang="en-GB" sz="2800" dirty="0" smtClean="0"/>
              <a:t>Boost profit</a:t>
            </a:r>
          </a:p>
          <a:p>
            <a:endParaRPr lang="en-GB" sz="2800" dirty="0" smtClean="0"/>
          </a:p>
          <a:p>
            <a:r>
              <a:rPr lang="en-GB" sz="2800" b="1" dirty="0" smtClean="0"/>
              <a:t>Pay more tax!!!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all pay ... Don’t 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Maybe not!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pic>
        <p:nvPicPr>
          <p:cNvPr id="5" name="Picture 4" descr="j ca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0324"/>
            <a:ext cx="5341565" cy="3204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your Accountant!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270" y="1909109"/>
            <a:ext cx="5949860" cy="418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save on Accountancy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Hand-out available</a:t>
            </a:r>
          </a:p>
          <a:p>
            <a:r>
              <a:rPr lang="en-GB" sz="3600" dirty="0" smtClean="0"/>
              <a:t>Look at the figures</a:t>
            </a:r>
          </a:p>
          <a:p>
            <a:r>
              <a:rPr lang="en-GB" sz="3600" dirty="0" smtClean="0"/>
              <a:t>Let’s hear from the expert</a:t>
            </a:r>
          </a:p>
          <a:p>
            <a:endParaRPr lang="en-GB" sz="3600" dirty="0"/>
          </a:p>
          <a:p>
            <a:r>
              <a:rPr lang="en-GB" sz="3600" b="1" dirty="0" smtClean="0"/>
              <a:t>Introducing Jon </a:t>
            </a:r>
            <a:r>
              <a:rPr lang="en-GB" sz="3600" b="1" dirty="0" err="1" smtClean="0"/>
              <a:t>Lacey</a:t>
            </a:r>
            <a:endParaRPr lang="en-GB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225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playing field is now wonky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17410" name="Picture 2" descr="C:\Users\Vikki\Pictures\06c81da31fcec7c9d77c993b4d179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674" y="1600200"/>
            <a:ext cx="639305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Jon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Looking after yourself and hard-earned cash!</a:t>
            </a:r>
          </a:p>
          <a:p>
            <a:endParaRPr lang="en-GB" dirty="0" smtClean="0"/>
          </a:p>
          <a:p>
            <a:r>
              <a:rPr lang="en-GB" dirty="0" smtClean="0"/>
              <a:t>There is more that can, and has, been done for you 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Insulated tank ... </a:t>
            </a:r>
            <a:r>
              <a:rPr lang="en-GB" smtClean="0"/>
              <a:t>Denbighshire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OVENU </a:t>
            </a:r>
            <a:r>
              <a:rPr lang="en-GB" dirty="0" smtClean="0"/>
              <a:t>app ... http://webappbiz.co.uk/ovenugb.html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Vikki and Shannon will show you how to put this onto YOUR smartphone AND explain how to send it to clients!</a:t>
            </a:r>
          </a:p>
          <a:p>
            <a:endParaRPr lang="en-GB" dirty="0"/>
          </a:p>
          <a:p>
            <a:r>
              <a:rPr lang="en-GB" dirty="0" smtClean="0"/>
              <a:t>The girls will also show you how to add a Digital Signature to your phone and/or tablet.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59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 Feedback and Kick 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Please send feedback over the next couple of weeks</a:t>
            </a:r>
          </a:p>
          <a:p>
            <a:endParaRPr lang="en-GB" sz="4000" dirty="0" smtClean="0"/>
          </a:p>
          <a:p>
            <a:r>
              <a:rPr lang="en-GB" sz="4000" dirty="0" smtClean="0"/>
              <a:t>Kick off a few minutes away</a:t>
            </a:r>
          </a:p>
          <a:p>
            <a:endParaRPr lang="en-GB" sz="4000" dirty="0" smtClean="0"/>
          </a:p>
          <a:p>
            <a:r>
              <a:rPr lang="en-GB" sz="4000" dirty="0" smtClean="0"/>
              <a:t>Thanks to one and all.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65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Odd online results as per Premier League and FA Cup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7620000" cy="4627984"/>
          </a:xfrm>
        </p:spPr>
        <p:txBody>
          <a:bodyPr/>
          <a:lstStyle/>
          <a:p>
            <a:pPr algn="ctr"/>
            <a:r>
              <a:rPr lang="en-GB" sz="3200" dirty="0" smtClean="0"/>
              <a:t>Rochdale 2 - 0 Leeds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Chelsea 1 – 2 Stoke City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Crystal Palace 3 – 3 Liverpool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18434" name="Picture 2" descr="C:\Users\Vikki\Pictures\iamleedsrochdaleaway640_17ucxmjyz8md15o9je9oqtq85.jpg"/>
          <p:cNvPicPr>
            <a:picLocks noChangeAspect="1" noChangeArrowheads="1"/>
          </p:cNvPicPr>
          <p:nvPr/>
        </p:nvPicPr>
        <p:blipFill>
          <a:blip r:embed="rId2" cstate="print"/>
          <a:srcRect l="24660" t="10960" r="19853" b="34238"/>
          <a:stretch>
            <a:fillRect/>
          </a:stretch>
        </p:blipFill>
        <p:spPr bwMode="auto">
          <a:xfrm>
            <a:off x="2555776" y="2420888"/>
            <a:ext cx="3384376" cy="1880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Sometimes outsiders win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7200" dirty="0" smtClean="0"/>
              <a:t>Horse races</a:t>
            </a:r>
          </a:p>
          <a:p>
            <a:r>
              <a:rPr lang="en-GB" sz="7200" dirty="0" smtClean="0"/>
              <a:t>Golf</a:t>
            </a:r>
          </a:p>
          <a:p>
            <a:r>
              <a:rPr lang="en-GB" sz="7200" dirty="0" smtClean="0"/>
              <a:t>Ten pin bowling</a:t>
            </a:r>
            <a:endParaRPr lang="en-GB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common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All trained</a:t>
            </a:r>
          </a:p>
          <a:p>
            <a:r>
              <a:rPr lang="en-GB" sz="4000" dirty="0" smtClean="0"/>
              <a:t>Practiced</a:t>
            </a:r>
          </a:p>
          <a:p>
            <a:r>
              <a:rPr lang="en-GB" sz="4000" dirty="0" smtClean="0"/>
              <a:t>Used support (dietician, physiotherapist etc)</a:t>
            </a:r>
          </a:p>
          <a:p>
            <a:r>
              <a:rPr lang="en-GB" sz="4000" dirty="0" smtClean="0"/>
              <a:t>Turned up</a:t>
            </a:r>
          </a:p>
          <a:p>
            <a:r>
              <a:rPr lang="en-GB" sz="4000" dirty="0" smtClean="0"/>
              <a:t>Played their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Odd = ‘one offs’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620000" cy="4800600"/>
          </a:xfrm>
        </p:spPr>
        <p:txBody>
          <a:bodyPr/>
          <a:lstStyle/>
          <a:p>
            <a:r>
              <a:rPr lang="en-GB" dirty="0" smtClean="0"/>
              <a:t>Over time, a season for example, just one word applies for the cream to float to the top ...</a:t>
            </a:r>
          </a:p>
          <a:p>
            <a:pPr>
              <a:buNone/>
            </a:pPr>
            <a:endParaRPr lang="en-GB" dirty="0" smtClean="0"/>
          </a:p>
          <a:p>
            <a:r>
              <a:rPr lang="en-GB" sz="9600" i="1" dirty="0" smtClean="0">
                <a:solidFill>
                  <a:srgbClr val="FF0000"/>
                </a:solidFill>
              </a:rPr>
              <a:t>Consistency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 wins league titles, Champions League and puts Tiger and Rory at the top of the pile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Complacency; a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 smtClean="0"/>
              <a:t>“a feeling of quiet pleasure or security, often while unaware of some potential danger, defect, or the like; self satisfaction or smug satisfaction with an existing situation, condition, etc”</a:t>
            </a:r>
          </a:p>
          <a:p>
            <a:r>
              <a:rPr lang="en-GB" sz="3000" dirty="0" smtClean="0"/>
              <a:t>Just ask Leeds Utd!</a:t>
            </a:r>
          </a:p>
          <a:p>
            <a:r>
              <a:rPr lang="en-GB" sz="3000" dirty="0" smtClean="0"/>
              <a:t>Was their preparation as good for the Rochdale game as it was for the A.C. Milan match a few years earlier?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2EB25-AFD6-4B93-BE22-AA367D08D87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1037</TotalTime>
  <Words>1338</Words>
  <Application>Microsoft Office PowerPoint</Application>
  <PresentationFormat>On-screen Show (4:3)</PresentationFormat>
  <Paragraphs>302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Adjacency</vt:lpstr>
      <vt:lpstr>Welcome ...  To everybody individually ...</vt:lpstr>
      <vt:lpstr>The Race For Space</vt:lpstr>
      <vt:lpstr>Google moved the goalposts</vt:lpstr>
      <vt:lpstr>The playing field is now wonky</vt:lpstr>
      <vt:lpstr>Odd online results as per Premier League and FA Cup</vt:lpstr>
      <vt:lpstr>Sometimes outsiders win</vt:lpstr>
      <vt:lpstr>In common ...</vt:lpstr>
      <vt:lpstr>Odd = ‘one offs’</vt:lpstr>
      <vt:lpstr>Complacency; a definition</vt:lpstr>
      <vt:lpstr>In Internet &amp; Google terms …</vt:lpstr>
      <vt:lpstr>Or …</vt:lpstr>
      <vt:lpstr>We have the same Options</vt:lpstr>
      <vt:lpstr>The Basics</vt:lpstr>
      <vt:lpstr>New equipment?</vt:lpstr>
      <vt:lpstr>Sometimes it doesn’t!</vt:lpstr>
      <vt:lpstr>Where we’re at …</vt:lpstr>
      <vt:lpstr>What and where from?</vt:lpstr>
      <vt:lpstr>Organic is Good!</vt:lpstr>
      <vt:lpstr>Blogs Cost … and so does getting them seen</vt:lpstr>
      <vt:lpstr>Getting Blogs seen</vt:lpstr>
      <vt:lpstr>Hey … thanks Google!</vt:lpstr>
      <vt:lpstr>Local Results on the web …</vt:lpstr>
      <vt:lpstr>Result Types</vt:lpstr>
      <vt:lpstr>Some PPC costs a bomb!</vt:lpstr>
      <vt:lpstr>Some doesn’t …</vt:lpstr>
      <vt:lpstr>IT’S AN AUCTION!</vt:lpstr>
      <vt:lpstr>The Breaking Point</vt:lpstr>
      <vt:lpstr>Champion’s League &amp; Premiership</vt:lpstr>
      <vt:lpstr>Take, take, take…</vt:lpstr>
      <vt:lpstr>Our Team</vt:lpstr>
      <vt:lpstr>Thanks Frances*</vt:lpstr>
      <vt:lpstr>Thank you Ladies</vt:lpstr>
      <vt:lpstr>Thank you Jeff</vt:lpstr>
      <vt:lpstr>Public Relations</vt:lpstr>
      <vt:lpstr>Thank you Recognition</vt:lpstr>
      <vt:lpstr>Welcome back ...</vt:lpstr>
      <vt:lpstr>We all pay ... Don’t we?</vt:lpstr>
      <vt:lpstr>Ask your Accountant!</vt:lpstr>
      <vt:lpstr>…and save on Accountancy</vt:lpstr>
      <vt:lpstr>Thank you Jon …</vt:lpstr>
      <vt:lpstr>App Feedback and Kick Off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Rik</dc:creator>
  <cp:lastModifiedBy>Vikki</cp:lastModifiedBy>
  <cp:revision>64</cp:revision>
  <dcterms:created xsi:type="dcterms:W3CDTF">2014-05-12T16:59:53Z</dcterms:created>
  <dcterms:modified xsi:type="dcterms:W3CDTF">2014-05-14T20:58:21Z</dcterms:modified>
</cp:coreProperties>
</file>